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7" r:id="rId6"/>
    <p:sldId id="265" r:id="rId7"/>
    <p:sldId id="272" r:id="rId8"/>
    <p:sldId id="271" r:id="rId9"/>
    <p:sldId id="287" r:id="rId10"/>
    <p:sldId id="273" r:id="rId11"/>
    <p:sldId id="274" r:id="rId12"/>
    <p:sldId id="291" r:id="rId13"/>
    <p:sldId id="305" r:id="rId14"/>
    <p:sldId id="294" r:id="rId15"/>
    <p:sldId id="297" r:id="rId16"/>
    <p:sldId id="295" r:id="rId17"/>
    <p:sldId id="296" r:id="rId18"/>
    <p:sldId id="292" r:id="rId19"/>
    <p:sldId id="300" r:id="rId20"/>
    <p:sldId id="306" r:id="rId21"/>
    <p:sldId id="285" r:id="rId22"/>
    <p:sldId id="301" r:id="rId23"/>
    <p:sldId id="284" r:id="rId24"/>
    <p:sldId id="302" r:id="rId25"/>
    <p:sldId id="290" r:id="rId26"/>
    <p:sldId id="303" r:id="rId27"/>
    <p:sldId id="293" r:id="rId28"/>
    <p:sldId id="280" r:id="rId29"/>
    <p:sldId id="298" r:id="rId30"/>
    <p:sldId id="299" r:id="rId31"/>
    <p:sldId id="282" r:id="rId32"/>
    <p:sldId id="304" r:id="rId33"/>
    <p:sldId id="281" r:id="rId34"/>
    <p:sldId id="275" r:id="rId35"/>
    <p:sldId id="276" r:id="rId36"/>
    <p:sldId id="277" r:id="rId37"/>
    <p:sldId id="278" r:id="rId38"/>
    <p:sldId id="286" r:id="rId3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47B865F-3E77-5AB6-43F8-8B85025E367C}" name="Utilizador Convidado" initials="UC" userId="S::urn:spo:anon#e41986f45c01a2fa3641ed72fa89f1daeb03ae38a574bf75468dba04b9208c2f::" providerId="AD"/>
  <p188:author id="{A7A735A8-515A-8A23-F4F1-FE7B3CDC3533}" name="Vicente Barros" initials="" userId="S::vmabarros@ua.pt::b782ad7e-74c2-4182-add2-7546f7884b5a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63A4"/>
    <a:srgbClr val="B1B2F2"/>
    <a:srgbClr val="2E345C"/>
    <a:srgbClr val="170F1D"/>
    <a:srgbClr val="312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22F69B-D1F7-E2D0-5832-B375B53FCF19}" v="74" dt="2024-01-12T03:26:24.589"/>
    <p1510:client id="{4086AC38-6C24-811A-1A75-16442A3F7C1A}" v="63" dt="2024-01-12T00:00:56.104"/>
    <p1510:client id="{5563EDA1-0C46-41C1-A244-8D6D4914AC88}" v="3" dt="2024-01-12T13:40:55.033"/>
    <p1510:client id="{939BD4AD-BBFC-3C2F-93AA-3DD66BDDA6FD}" v="415" dt="2024-01-11T22:53:08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77" autoAdjust="0"/>
    <p:restoredTop sz="96247" autoAdjust="0"/>
  </p:normalViewPr>
  <p:slideViewPr>
    <p:cSldViewPr snapToGrid="0">
      <p:cViewPr varScale="1">
        <p:scale>
          <a:sx n="98" d="100"/>
          <a:sy n="98" d="100"/>
        </p:scale>
        <p:origin x="9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EF72FEE2-AAF7-F932-15CF-CEC8E4D79A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3D8A485-AD00-8FB7-5174-E32EBDF69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DA7AD-06C0-47E2-AB30-6C4BFD604359}" type="datetimeFigureOut">
              <a:rPr lang="en-GB" smtClean="0"/>
              <a:t>12/01/2024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3944FE3-0C7B-C749-4F10-02CC11C968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D0EE647-9AB3-7BFC-450C-6361F8DE8B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BC897-F0D6-4C61-A009-208CE7648F77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1344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AE8D8-EAC4-45DB-A283-155F90EC902A}" type="datetimeFigureOut">
              <a:rPr lang="en-GB" smtClean="0"/>
              <a:t>12/01/2024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2A74F-BE35-4D03-9036-C3FD2F7A1C7A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885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5F311-3748-D518-C3F7-57CB03B32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B88A00-A406-E123-8B44-5069DC663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126C18D-80F0-5685-2C22-09030510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1AF0-4C5A-41C7-8D00-0223B8BCAE0A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C2DCF6F-09D3-67D3-4945-A88234951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4591A42-AD8C-7BB3-8611-EA0D5EDC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2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1F820-B7F1-2433-4684-5039580B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1D3420B-FED1-5CAD-0D92-942D2961E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4A40B77-1823-C0C0-9B78-65FEAE94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1F324-AE69-41CC-81FA-02CB47B9138D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F1EEA50-8B3A-8AB6-6475-1458B050B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F077F19-9EAA-E7D1-20F0-C40CB402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63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B0437EC-3680-C446-3D32-C9F9E4ED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E12F249-D76A-10FD-BFED-D9127DF62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4F88F27-397C-F2C1-613E-80B7062B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F7FA-F242-419C-B269-5BC46FADADD5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CF16766-0ED9-0406-B5B9-8A1A8D889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6B44980-7BCB-FA1C-906A-5CE1E887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01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F3AA5-5657-0F64-F621-351EB197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B55EACC-DFC9-174B-CD86-7FFE2E5F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834FD9D-A6E8-1DCA-68BE-E02A2800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22F17-0F70-4FAD-9572-6299E3D4C943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52E8948-3F58-3BDF-6872-D74C77D5A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BFE75AB-AE0F-47F3-D105-63211077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474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B14C9-7D47-FB9B-B1DA-00A157A6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46FD904-BEE6-CB5C-F62D-AD6D404DA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2B6F94C-FCA8-A47C-F4F4-CA11F2B8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DD12-E32A-489A-A5E5-4800A53A2F3F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70995CB-9AF7-1B33-3E08-CE87E6CC5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28AD894-5BF5-6D87-6761-770F17FD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54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BD3E3-C9F4-B52C-217F-84477190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5F42C07-D3B6-3D25-F438-8F69176A0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8BE327E-D5C7-44D1-93DB-3F5346730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FF4C47-B425-9557-5330-52FF5AFD0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0CF-EDF8-4D56-9EEC-6D2972D4B122}" type="datetime1">
              <a:rPr lang="en-GB" smtClean="0"/>
              <a:t>12/01/2024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18164EB-5644-8896-CA08-7BCAA545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DAF80F7-E05C-E411-3D24-A59721A9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7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90EEF-1B3D-D01E-59C2-CD9BACDC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78EEA3B-6770-F0D4-E152-59A959A5C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A6286D4-3242-C629-1234-003A967C0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C11FCE8-0CA1-1E37-4031-AFAFE83FF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CBFCCB2-A5E6-301E-45BB-84884B66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AD5C4B2-3202-F0FD-BA80-DC5D71EA9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73B1-443D-41FA-BB68-DF3FCE68C43A}" type="datetime1">
              <a:rPr lang="en-GB" smtClean="0"/>
              <a:t>12/01/2024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94A6393-B97F-38C2-92C5-04A32F68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8DDFCCA-3C6F-2177-7A5C-4C7DD03CC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631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A886F-5309-83B7-632B-6D8F87E1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FFB349B-F8D3-D9FC-43BB-DD909C79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9EB-3F1C-445D-8D19-B00232153C2A}" type="datetime1">
              <a:rPr lang="en-GB" smtClean="0"/>
              <a:t>12/01/2024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718BB10-9376-80F3-BE23-D334CA7E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7C0A3C9-F128-BAD9-CF28-1DFD392E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68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91F1BC2-D335-C723-1C79-F1768B9BA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B048-5F1C-4C1A-B09E-8028C8C6AAA3}" type="datetime1">
              <a:rPr lang="en-GB" smtClean="0"/>
              <a:t>12/01/2024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D82C79B-C0E9-749E-4039-43CFA850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E41780F-E10A-A17C-0656-CF1625A5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02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050E8-2E9A-D20D-43D8-3535FDDA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0E1D93-970B-74E8-E66D-B89898743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C0351F7-85FF-D425-A572-6674AAEA4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7751125-BEB9-35FD-DDB0-68697856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091E-E28A-4235-893B-9EA2F27C0C42}" type="datetime1">
              <a:rPr lang="en-GB" smtClean="0"/>
              <a:t>12/01/2024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23E3861-C1EE-7296-7C28-AE2EBE454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04B58A1-2FED-71A6-4305-4ED7F4F6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1E855-A3A4-CA2A-E7B5-296B0EA9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D375C72-B6F3-7298-9B6C-DAD926911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E92F0E0-A922-8B1A-BE18-2A571BBFE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6DDFC-5D44-B400-9D13-96FF7B9C2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FD728-1805-4151-B93A-E1511C1BBF93}" type="datetime1">
              <a:rPr lang="en-GB" smtClean="0"/>
              <a:t>12/01/2024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9FDC3B3-CCC3-104A-259E-2FCABEC7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9B34884-F81D-8EEA-909F-52ECB4A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57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75DCDB4D-BDD7-0A08-329C-60E1B72E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1FFF42E-1CE0-E946-13DF-ACAE8B63B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BD651E-2ED4-DE63-FC96-B0A044010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66859-D67A-424A-837F-A7A4CE2BE52C}" type="datetime1">
              <a:rPr lang="en-GB" smtClean="0"/>
              <a:t>12/01/2024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0E699EF-40E3-6165-3FE7-2010867CD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A522BA6-D080-D9E7-51BB-4A9926DC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A137-851A-461F-AE4F-CDB1DCCFFD3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0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.png"/><Relationship Id="rId5" Type="http://schemas.microsoft.com/office/2017/06/relationships/model3d" Target="../media/model3d1.glb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0.png"/><Relationship Id="rId5" Type="http://schemas.microsoft.com/office/2017/06/relationships/model3d" Target="../media/model3d1.glb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microsoft.com/office/2017/06/relationships/model3d" Target="../media/model3d1.glb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13.png"/><Relationship Id="rId5" Type="http://schemas.microsoft.com/office/2017/06/relationships/model3d" Target="../media/model3d1.glb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5.mkv"/><Relationship Id="rId1" Type="http://schemas.microsoft.com/office/2007/relationships/media" Target="../media/media15.mkv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17/06/relationships/model3d" Target="../media/model3d1.glb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6.mkv"/><Relationship Id="rId1" Type="http://schemas.microsoft.com/office/2007/relationships/media" Target="../media/media16.mkv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7.mkv"/><Relationship Id="rId1" Type="http://schemas.microsoft.com/office/2007/relationships/media" Target="../media/media17.mkv"/><Relationship Id="rId6" Type="http://schemas.openxmlformats.org/officeDocument/2006/relationships/image" Target="../media/image28.png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8.mkv"/><Relationship Id="rId1" Type="http://schemas.microsoft.com/office/2007/relationships/media" Target="../media/media18.mkv"/><Relationship Id="rId6" Type="http://schemas.openxmlformats.org/officeDocument/2006/relationships/image" Target="../media/image29.png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9.mkv"/><Relationship Id="rId1" Type="http://schemas.microsoft.com/office/2007/relationships/media" Target="../media/media19.mkv"/><Relationship Id="rId6" Type="http://schemas.openxmlformats.org/officeDocument/2006/relationships/image" Target="../media/image31.png"/><Relationship Id="rId5" Type="http://schemas.microsoft.com/office/2017/06/relationships/model3d" Target="../media/model3d1.glb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BC8B3-F7F6-C6EA-B8B0-2BD496F7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6947" y="2861840"/>
            <a:ext cx="5031109" cy="1267397"/>
          </a:xfrm>
        </p:spPr>
        <p:txBody>
          <a:bodyPr>
            <a:normAutofit/>
          </a:bodyPr>
          <a:lstStyle/>
          <a:p>
            <a:pPr algn="l"/>
            <a:r>
              <a:rPr lang="en-GB" sz="8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8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8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E6400F-4688-B539-AA17-EF7EBD333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12" y="6208058"/>
            <a:ext cx="2563906" cy="649941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16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Mariana Andrade 103823</a:t>
            </a:r>
          </a:p>
          <a:p>
            <a:pPr algn="l"/>
            <a:r>
              <a:rPr lang="en-GB" sz="16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Vicente Barros 97787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A8FD6C9-F68F-E4C7-48F6-635E659656BB}"/>
              </a:ext>
            </a:extLst>
          </p:cNvPr>
          <p:cNvSpPr txBox="1">
            <a:spLocks/>
          </p:cNvSpPr>
          <p:nvPr/>
        </p:nvSpPr>
        <p:spPr>
          <a:xfrm>
            <a:off x="9628093" y="6208059"/>
            <a:ext cx="2563906" cy="6499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Multimodal Interaction</a:t>
            </a:r>
          </a:p>
          <a:p>
            <a:pPr algn="r"/>
            <a:r>
              <a:rPr lang="en-GB" sz="160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2023/24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36D236BD-EE5C-9FD8-B337-F1E1CA2F14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1924303"/>
                  </p:ext>
                </p:extLst>
              </p:nvPr>
            </p:nvGraphicFramePr>
            <p:xfrm>
              <a:off x="375385" y="2255551"/>
              <a:ext cx="2117558" cy="2346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17558" cy="234689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1723147" ay="3063881" az="13850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5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36D236BD-EE5C-9FD8-B337-F1E1CA2F1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385" y="2255551"/>
                <a:ext cx="2117558" cy="2346897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EI| DETI| UA">
            <a:extLst>
              <a:ext uri="{FF2B5EF4-FFF2-40B4-BE49-F238E27FC236}">
                <a16:creationId xmlns:a16="http://schemas.microsoft.com/office/drawing/2014/main" id="{D285D9CB-5267-0CEF-8E74-98A72352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943" y="203200"/>
            <a:ext cx="4005943" cy="73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67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CDAFA-61C4-2030-6DB5-F6F92806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FC6E7-CA12-0468-0881-BF547EB0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</a:rPr>
              <a:t>Select - Gesture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  <a:cs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78534F0-5AA9-7799-21C0-5F62BBA02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dirty="0" smtClean="0"/>
              <a:t>10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3" descr="Dado de 6 lados 25 mm">
                <a:extLst>
                  <a:ext uri="{FF2B5EF4-FFF2-40B4-BE49-F238E27FC236}">
                    <a16:creationId xmlns:a16="http://schemas.microsoft.com/office/drawing/2014/main" id="{4BD5C62F-F47B-C277-5850-B03ECB61EAC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36125" y="332062"/>
              <a:ext cx="1107533" cy="11086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07533" cy="110865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7828235" ay="5335927" az="-7828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3" descr="Dado de 6 lados 25 mm">
                <a:extLst>
                  <a:ext uri="{FF2B5EF4-FFF2-40B4-BE49-F238E27FC236}">
                    <a16:creationId xmlns:a16="http://schemas.microsoft.com/office/drawing/2014/main" id="{4BD5C62F-F47B-C277-5850-B03ECB61E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36125" y="332062"/>
                <a:ext cx="1107533" cy="1108654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select_join_single">
            <a:hlinkClick r:id="" action="ppaction://media"/>
            <a:extLst>
              <a:ext uri="{FF2B5EF4-FFF2-40B4-BE49-F238E27FC236}">
                <a16:creationId xmlns:a16="http://schemas.microsoft.com/office/drawing/2014/main" id="{63C78DA0-7F76-78B0-F546-5C7F93BE22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9472" y="1690688"/>
            <a:ext cx="8106661" cy="455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6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8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/>
            </p:par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CDAFA-61C4-2030-6DB5-F6F928064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FC6E7-CA12-0468-0881-BF547EB0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</a:rPr>
              <a:t>Select - Gesture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  <a:cs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078534F0-5AA9-7799-21C0-5F62BBA02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dirty="0" smtClean="0"/>
              <a:t>11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elo 3D 3" descr="Dado de 6 lados 25 mm">
                <a:extLst>
                  <a:ext uri="{FF2B5EF4-FFF2-40B4-BE49-F238E27FC236}">
                    <a16:creationId xmlns:a16="http://schemas.microsoft.com/office/drawing/2014/main" id="{4BD5C62F-F47B-C277-5850-B03ECB61EAC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169257"/>
                  </p:ext>
                </p:extLst>
              </p:nvPr>
            </p:nvGraphicFramePr>
            <p:xfrm>
              <a:off x="10643238" y="237666"/>
              <a:ext cx="1293305" cy="129744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93305" cy="129744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9925546" ay="4057724" az="99888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elo 3D 3" descr="Dado de 6 lados 25 mm">
                <a:extLst>
                  <a:ext uri="{FF2B5EF4-FFF2-40B4-BE49-F238E27FC236}">
                    <a16:creationId xmlns:a16="http://schemas.microsoft.com/office/drawing/2014/main" id="{4BD5C62F-F47B-C277-5850-B03ECB61EA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3238" y="237666"/>
                <a:ext cx="1293305" cy="1297444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select_house_information_single">
            <a:hlinkClick r:id="" action="ppaction://media"/>
            <a:extLst>
              <a:ext uri="{FF2B5EF4-FFF2-40B4-BE49-F238E27FC236}">
                <a16:creationId xmlns:a16="http://schemas.microsoft.com/office/drawing/2014/main" id="{2754CD52-EB7F-BAF7-919D-20BC8EE60E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5537" y="1909664"/>
            <a:ext cx="7460926" cy="419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180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E289F-259A-2FAB-48E7-0CD1F18DE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251DE4-868E-3B4A-3C34-7E6C1E2A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Choose Colour - Voice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8135B05C-501F-192F-4EAA-0764B23F0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dirty="0" smtClean="0"/>
              <a:t>12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Dado de 6 lados 25 mm">
                <a:extLst>
                  <a:ext uri="{FF2B5EF4-FFF2-40B4-BE49-F238E27FC236}">
                    <a16:creationId xmlns:a16="http://schemas.microsoft.com/office/drawing/2014/main" id="{CB537019-8D21-9FDE-646E-BAA4E5EFE8F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795227" y="391537"/>
              <a:ext cx="1117144" cy="11296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17144" cy="112962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56815" ay="-46551" az="107982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Dado de 6 lados 25 mm">
                <a:extLst>
                  <a:ext uri="{FF2B5EF4-FFF2-40B4-BE49-F238E27FC236}">
                    <a16:creationId xmlns:a16="http://schemas.microsoft.com/office/drawing/2014/main" id="{CB537019-8D21-9FDE-646E-BAA4E5EFE8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795227" y="391537"/>
                <a:ext cx="1117144" cy="1129625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choose_color_voice_single">
            <a:hlinkClick r:id="" action="ppaction://media"/>
            <a:extLst>
              <a:ext uri="{FF2B5EF4-FFF2-40B4-BE49-F238E27FC236}">
                <a16:creationId xmlns:a16="http://schemas.microsoft.com/office/drawing/2014/main" id="{404BD1A0-D0A8-F066-E1A0-FDC2AECB5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41498" y="1521162"/>
            <a:ext cx="8219182" cy="462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25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DF8C8A-EB69-0863-86FE-2F346A057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1BDCA3-EA18-5337-8BEB-45C10C8FB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List of Colours - Voice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DBC5DC1E-118E-4A6C-8CDF-B51D20FC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13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3" descr="Dado de 6 lados 25 mm">
                <a:extLst>
                  <a:ext uri="{FF2B5EF4-FFF2-40B4-BE49-F238E27FC236}">
                    <a16:creationId xmlns:a16="http://schemas.microsoft.com/office/drawing/2014/main" id="{7E94AF85-E77D-C244-D24D-A6C8769C84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67587800"/>
                  </p:ext>
                </p:extLst>
              </p:nvPr>
            </p:nvGraphicFramePr>
            <p:xfrm>
              <a:off x="10353709" y="238654"/>
              <a:ext cx="1545787" cy="15784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45787" cy="157849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2063" ay="-243575" az="-277939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3" descr="Dado de 6 lados 25 mm">
                <a:extLst>
                  <a:ext uri="{FF2B5EF4-FFF2-40B4-BE49-F238E27FC236}">
                    <a16:creationId xmlns:a16="http://schemas.microsoft.com/office/drawing/2014/main" id="{7E94AF85-E77D-C244-D24D-A6C8769C84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3709" y="238654"/>
                <a:ext cx="1545787" cy="157849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list_of_colors_voice_single">
            <a:hlinkClick r:id="" action="ppaction://media"/>
            <a:extLst>
              <a:ext uri="{FF2B5EF4-FFF2-40B4-BE49-F238E27FC236}">
                <a16:creationId xmlns:a16="http://schemas.microsoft.com/office/drawing/2014/main" id="{1BF7E975-5BE4-43A9-AF4E-ACCC33B656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11034" y="1480199"/>
            <a:ext cx="8169931" cy="459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66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714DE-4FF0-5E36-D5AC-3B98C466F3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9325D-EB02-52EE-D6FD-A08B12A90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Game Information - Voice</a:t>
            </a:r>
            <a:endParaRPr lang="en-GB" sz="5200">
              <a:solidFill>
                <a:srgbClr val="B1B2F2"/>
              </a:solidFill>
              <a:ea typeface="+mj-lt"/>
              <a:cs typeface="+mj-lt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B8C59378-4D9E-6DD1-3180-A4C013C94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14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3" descr="Dado de 6 lados 25 mm">
                <a:extLst>
                  <a:ext uri="{FF2B5EF4-FFF2-40B4-BE49-F238E27FC236}">
                    <a16:creationId xmlns:a16="http://schemas.microsoft.com/office/drawing/2014/main" id="{E9C96E04-2ADB-9390-9133-A4FC71032E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4073108"/>
                  </p:ext>
                </p:extLst>
              </p:nvPr>
            </p:nvGraphicFramePr>
            <p:xfrm>
              <a:off x="10356371" y="155546"/>
              <a:ext cx="1540460" cy="159230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40460" cy="159230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5016316" ay="360786" az="25839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3" descr="Dado de 6 lados 25 mm">
                <a:extLst>
                  <a:ext uri="{FF2B5EF4-FFF2-40B4-BE49-F238E27FC236}">
                    <a16:creationId xmlns:a16="http://schemas.microsoft.com/office/drawing/2014/main" id="{E9C96E04-2ADB-9390-9133-A4FC71032E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56371" y="155546"/>
                <a:ext cx="1540460" cy="15923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ame_info_voice_single">
            <a:hlinkClick r:id="" action="ppaction://media"/>
            <a:extLst>
              <a:ext uri="{FF2B5EF4-FFF2-40B4-BE49-F238E27FC236}">
                <a16:creationId xmlns:a16="http://schemas.microsoft.com/office/drawing/2014/main" id="{EECE5CF2-CAE2-4DF6-2EB7-CF64F24FE3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70566" y="1415346"/>
            <a:ext cx="8211634" cy="461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302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412AB-8F67-9D20-BA76-CEE542BAC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E018CB-1D1A-90EE-4734-053D64B1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AB199338-1839-A689-CD99-433A729870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AB199338-1839-A689-CD99-433A729870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EC72EF1-4869-1BDB-8CFF-6213A9585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15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9CECBD83-19F5-C703-E076-B36B913355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4030681"/>
            <a:ext cx="6545943" cy="1322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800">
                <a:solidFill>
                  <a:srgbClr val="6B63A4"/>
                </a:solidFill>
                <a:latin typeface="Roboto Black"/>
                <a:ea typeface="Roboto Black"/>
                <a:cs typeface="Roboto Black"/>
              </a:rPr>
              <a:t>Redundancy</a:t>
            </a:r>
            <a:endParaRPr lang="en-US"/>
          </a:p>
          <a:p>
            <a:pPr marL="0" indent="0">
              <a:buNone/>
            </a:pPr>
            <a:endParaRPr lang="en-GB" sz="4800">
              <a:solidFill>
                <a:srgbClr val="6B63A4"/>
              </a:solidFill>
              <a:latin typeface="Roboto Black"/>
              <a:ea typeface="Roboto Black"/>
              <a:cs typeface="Roboto Black"/>
            </a:endParaRPr>
          </a:p>
        </p:txBody>
      </p:sp>
      <p:sp>
        <p:nvSpPr>
          <p:cNvPr id="4" name="Marcador de Posição de Conteúdo 11">
            <a:extLst>
              <a:ext uri="{FF2B5EF4-FFF2-40B4-BE49-F238E27FC236}">
                <a16:creationId xmlns:a16="http://schemas.microsoft.com/office/drawing/2014/main" id="{B6D210BC-70D1-5746-267F-AEBE31BCE1E9}"/>
              </a:ext>
            </a:extLst>
          </p:cNvPr>
          <p:cNvSpPr txBox="1">
            <a:spLocks/>
          </p:cNvSpPr>
          <p:nvPr/>
        </p:nvSpPr>
        <p:spPr>
          <a:xfrm>
            <a:off x="1066799" y="2920338"/>
            <a:ext cx="6545943" cy="13221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Fusion</a:t>
            </a:r>
            <a:endParaRPr lang="en-GB" sz="96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1259570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EAD14-BE1A-E8BA-30B1-9ADC27760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2632A-A39D-8670-F29F-8332DC74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 dirty="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Roll Dice - Gesture</a:t>
            </a:r>
            <a:endParaRPr lang="en-GB" sz="5200" dirty="0">
              <a:solidFill>
                <a:srgbClr val="B1B2F2"/>
              </a:solidFill>
              <a:latin typeface="Roboto Black"/>
              <a:ea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BF5ED8A-00BF-D9E3-5276-46318CE0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16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3" descr="Dado de 6 lados 25 mm">
                <a:extLst>
                  <a:ext uri="{FF2B5EF4-FFF2-40B4-BE49-F238E27FC236}">
                    <a16:creationId xmlns:a16="http://schemas.microsoft.com/office/drawing/2014/main" id="{5EAA2F58-1BCE-4912-5A73-8B8444834C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32576332"/>
                  </p:ext>
                </p:extLst>
              </p:nvPr>
            </p:nvGraphicFramePr>
            <p:xfrm rot="-3000000">
              <a:off x="10442211" y="538891"/>
              <a:ext cx="1107533" cy="1108654"/>
            </p:xfrm>
            <a:graphic>
              <a:graphicData uri="http://schemas.microsoft.com/office/drawing/2017/model3d">
                <am3d:model3d r:embed="rId4">
                  <am3d:spPr>
                    <a:xfrm rot="18600000">
                      <a:off x="0" y="0"/>
                      <a:ext cx="1107533" cy="110865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7828235" ay="5335927" az="-7828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3" descr="Dado de 6 lados 25 mm">
                <a:extLst>
                  <a:ext uri="{FF2B5EF4-FFF2-40B4-BE49-F238E27FC236}">
                    <a16:creationId xmlns:a16="http://schemas.microsoft.com/office/drawing/2014/main" id="{5EAA2F58-1BCE-4912-5A73-8B8444834C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-3000000">
                <a:off x="10442211" y="538891"/>
                <a:ext cx="1107533" cy="110865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RollDice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15B90896-F996-8447-03BE-157A233EB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7863" y="1892805"/>
            <a:ext cx="7756274" cy="43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83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FEAD14-BE1A-E8BA-30B1-9ADC27760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2632A-A39D-8670-F29F-8332DC74E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Roll Dice - Voice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EBF5ED8A-00BF-D9E3-5276-46318CE04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17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3" descr="Dado de 6 lados 25 mm">
                <a:extLst>
                  <a:ext uri="{FF2B5EF4-FFF2-40B4-BE49-F238E27FC236}">
                    <a16:creationId xmlns:a16="http://schemas.microsoft.com/office/drawing/2014/main" id="{5EAA2F58-1BCE-4912-5A73-8B8444834C0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-3000000">
              <a:off x="10442211" y="538891"/>
              <a:ext cx="1107533" cy="1108654"/>
            </p:xfrm>
            <a:graphic>
              <a:graphicData uri="http://schemas.microsoft.com/office/drawing/2017/model3d">
                <am3d:model3d r:embed="rId4">
                  <am3d:spPr>
                    <a:xfrm rot="18600000">
                      <a:off x="0" y="0"/>
                      <a:ext cx="1107533" cy="110865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7828235" ay="5335927" az="-7828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3" descr="Dado de 6 lados 25 mm">
                <a:extLst>
                  <a:ext uri="{FF2B5EF4-FFF2-40B4-BE49-F238E27FC236}">
                    <a16:creationId xmlns:a16="http://schemas.microsoft.com/office/drawing/2014/main" id="{5EAA2F58-1BCE-4912-5A73-8B8444834C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-3000000">
                <a:off x="10442211" y="538891"/>
                <a:ext cx="1107533" cy="1108654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roll_dice_redundancy_voice">
            <a:hlinkClick r:id="" action="ppaction://media"/>
            <a:extLst>
              <a:ext uri="{FF2B5EF4-FFF2-40B4-BE49-F238E27FC236}">
                <a16:creationId xmlns:a16="http://schemas.microsoft.com/office/drawing/2014/main" id="{88141C2F-97D0-3B35-3797-0E1EB3BA2B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99829" y="1902603"/>
            <a:ext cx="7592342" cy="427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780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8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Buy House - Gesture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18</a:t>
            </a:fld>
            <a:endParaRPr lang="en-GB"/>
          </a:p>
        </p:txBody>
      </p:sp>
      <p:pic>
        <p:nvPicPr>
          <p:cNvPr id="5" name="BuyHouse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696B85D1-C714-1BD6-CEA1-DDA1CBD1E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785" y="1849360"/>
            <a:ext cx="6912429" cy="388824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7" descr="Dado de 6 lados 25 mm">
                <a:extLst>
                  <a:ext uri="{FF2B5EF4-FFF2-40B4-BE49-F238E27FC236}">
                    <a16:creationId xmlns:a16="http://schemas.microsoft.com/office/drawing/2014/main" id="{705435AE-ACDC-5568-188D-1AB814582F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2226059"/>
                  </p:ext>
                </p:extLst>
              </p:nvPr>
            </p:nvGraphicFramePr>
            <p:xfrm>
              <a:off x="10523084" y="402423"/>
              <a:ext cx="1117144" cy="11296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7144" cy="112962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56815" ay="-46551" az="1079821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975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7" descr="Dado de 6 lados 25 mm">
                <a:extLst>
                  <a:ext uri="{FF2B5EF4-FFF2-40B4-BE49-F238E27FC236}">
                    <a16:creationId xmlns:a16="http://schemas.microsoft.com/office/drawing/2014/main" id="{705435AE-ACDC-5568-188D-1AB814582F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23084" y="402423"/>
                <a:ext cx="1117144" cy="1129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2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81685-81C8-097B-7412-4C4EDB762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8C89D-7E48-585A-306F-D02FE4E2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Buy House - Voice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557C7AD1-898E-B33E-F2AD-7E838B7C5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19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7" descr="Dado de 6 lados 25 mm">
                <a:extLst>
                  <a:ext uri="{FF2B5EF4-FFF2-40B4-BE49-F238E27FC236}">
                    <a16:creationId xmlns:a16="http://schemas.microsoft.com/office/drawing/2014/main" id="{483CF859-A9A0-6274-2D07-9EBF61D774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70784161"/>
                  </p:ext>
                </p:extLst>
              </p:nvPr>
            </p:nvGraphicFramePr>
            <p:xfrm rot="18660000">
              <a:off x="10294484" y="435080"/>
              <a:ext cx="1117144" cy="1129625"/>
            </p:xfrm>
            <a:graphic>
              <a:graphicData uri="http://schemas.microsoft.com/office/drawing/2017/model3d">
                <am3d:model3d r:embed="rId4">
                  <am3d:spPr>
                    <a:xfrm rot="18660000">
                      <a:off x="0" y="0"/>
                      <a:ext cx="1117144" cy="112962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56815" ay="-46551" az="107982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7" descr="Dado de 6 lados 25 mm">
                <a:extLst>
                  <a:ext uri="{FF2B5EF4-FFF2-40B4-BE49-F238E27FC236}">
                    <a16:creationId xmlns:a16="http://schemas.microsoft.com/office/drawing/2014/main" id="{483CF859-A9A0-6274-2D07-9EBF61D774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8660000">
                <a:off x="10294484" y="435080"/>
                <a:ext cx="1117144" cy="1129625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buy_house_voice">
            <a:hlinkClick r:id="" action="ppaction://media"/>
            <a:extLst>
              <a:ext uri="{FF2B5EF4-FFF2-40B4-BE49-F238E27FC236}">
                <a16:creationId xmlns:a16="http://schemas.microsoft.com/office/drawing/2014/main" id="{4D8BAE27-98B9-B68D-8F2D-98251ED56C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48745" y="1792003"/>
            <a:ext cx="8294510" cy="466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423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0862858"/>
                  </p:ext>
                </p:extLst>
              </p:nvPr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2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71372"/>
            <a:ext cx="5181600" cy="3848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Application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Scenario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/>
              </a:rPr>
              <a:t>Fusion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Implementation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Limitations</a:t>
            </a:r>
          </a:p>
          <a:p>
            <a:pPr marL="0" indent="0">
              <a:buNone/>
            </a:pP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15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End Turn - Gesture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20</a:t>
            </a:fld>
            <a:endParaRPr lang="en-GB"/>
          </a:p>
        </p:txBody>
      </p:sp>
      <p:pic>
        <p:nvPicPr>
          <p:cNvPr id="5" name="EndTurn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475A1E6F-2F16-4171-A4EE-CD6E57979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4177" y="1895040"/>
            <a:ext cx="7772400" cy="437197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Dado de 6 lados 25 mm">
                <a:extLst>
                  <a:ext uri="{FF2B5EF4-FFF2-40B4-BE49-F238E27FC236}">
                    <a16:creationId xmlns:a16="http://schemas.microsoft.com/office/drawing/2014/main" id="{2F73F806-6109-0918-D2F3-139C28682E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256148"/>
                  </p:ext>
                </p:extLst>
              </p:nvPr>
            </p:nvGraphicFramePr>
            <p:xfrm>
              <a:off x="13488962" y="472082"/>
              <a:ext cx="1110022" cy="111163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0022" cy="111163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7749311" ay="-5323443" az="-3050397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Dado de 6 lados 25 mm">
                <a:extLst>
                  <a:ext uri="{FF2B5EF4-FFF2-40B4-BE49-F238E27FC236}">
                    <a16:creationId xmlns:a16="http://schemas.microsoft.com/office/drawing/2014/main" id="{2F73F806-6109-0918-D2F3-139C28682E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488962" y="472082"/>
                <a:ext cx="1110022" cy="1111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3" descr="Dado de 6 lados 25 mm">
                <a:extLst>
                  <a:ext uri="{FF2B5EF4-FFF2-40B4-BE49-F238E27FC236}">
                    <a16:creationId xmlns:a16="http://schemas.microsoft.com/office/drawing/2014/main" id="{CECD6206-D825-50C8-1070-EDB2CEA1F6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69803545"/>
                  </p:ext>
                </p:extLst>
              </p:nvPr>
            </p:nvGraphicFramePr>
            <p:xfrm>
              <a:off x="10157766" y="282196"/>
              <a:ext cx="1545787" cy="157849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45787" cy="157849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2063" ay="-243575" az="-2779393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975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3" descr="Dado de 6 lados 25 mm">
                <a:extLst>
                  <a:ext uri="{FF2B5EF4-FFF2-40B4-BE49-F238E27FC236}">
                    <a16:creationId xmlns:a16="http://schemas.microsoft.com/office/drawing/2014/main" id="{CECD6206-D825-50C8-1070-EDB2CEA1F6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7766" y="282196"/>
                <a:ext cx="1545787" cy="157849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59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97027-36C5-A94D-85D7-9BF2972C82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4DE63F-D3B8-8D67-389D-97167B65B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End Turn - Voice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904B4D1F-6BC3-B3B9-2CD7-8B3DC4DC2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21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Dado de 6 lados 25 mm">
                <a:extLst>
                  <a:ext uri="{FF2B5EF4-FFF2-40B4-BE49-F238E27FC236}">
                    <a16:creationId xmlns:a16="http://schemas.microsoft.com/office/drawing/2014/main" id="{33E51325-BA2E-C99E-F695-70F92F47E22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488962" y="472082"/>
              <a:ext cx="1110022" cy="111163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10022" cy="111163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7749311" ay="-5323443" az="-305039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Dado de 6 lados 25 mm">
                <a:extLst>
                  <a:ext uri="{FF2B5EF4-FFF2-40B4-BE49-F238E27FC236}">
                    <a16:creationId xmlns:a16="http://schemas.microsoft.com/office/drawing/2014/main" id="{33E51325-BA2E-C99E-F695-70F92F47E2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88962" y="472082"/>
                <a:ext cx="1110022" cy="1111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AB8220F0-B836-8D41-F09D-E3B42575554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627495"/>
                  </p:ext>
                </p:extLst>
              </p:nvPr>
            </p:nvGraphicFramePr>
            <p:xfrm rot="5400000">
              <a:off x="10070680" y="216883"/>
              <a:ext cx="1545787" cy="1578496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545787" cy="157849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2063" ay="-243575" az="-2779393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975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AB8220F0-B836-8D41-F09D-E3B42575554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0070680" y="216883"/>
                <a:ext cx="1545787" cy="1578496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end_turn_voice">
            <a:hlinkClick r:id="" action="ppaction://media"/>
            <a:extLst>
              <a:ext uri="{FF2B5EF4-FFF2-40B4-BE49-F238E27FC236}">
                <a16:creationId xmlns:a16="http://schemas.microsoft.com/office/drawing/2014/main" id="{35F7079A-F06E-DF60-FDDA-53AD825350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44623" y="1597714"/>
            <a:ext cx="8302754" cy="467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6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</a:rPr>
              <a:t>Give Up - Gesture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22</a:t>
            </a:fld>
            <a:endParaRPr lang="en-GB"/>
          </a:p>
        </p:txBody>
      </p:sp>
      <p:pic>
        <p:nvPicPr>
          <p:cNvPr id="5" name="FullHouse ‐ Feito com o Clipchamp (1)">
            <a:hlinkClick r:id="" action="ppaction://media"/>
            <a:extLst>
              <a:ext uri="{FF2B5EF4-FFF2-40B4-BE49-F238E27FC236}">
                <a16:creationId xmlns:a16="http://schemas.microsoft.com/office/drawing/2014/main" id="{022354E3-3CE2-C827-EEF2-12C54B03A2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421" y="1690688"/>
            <a:ext cx="7493157" cy="42149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6916B49F-8828-0AC9-5843-B85D0F4669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029800" y="231746"/>
              <a:ext cx="1540460" cy="159230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540460" cy="159230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5016316" ay="360786" az="25839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6916B49F-8828-0AC9-5843-B85D0F4669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9800" y="231746"/>
                <a:ext cx="1540460" cy="159230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04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22AC1-261E-3228-21DA-BE8ECB69C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526017-20B2-A023-5D38-4561EB87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</a:rPr>
              <a:t>Give Up - Voice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C08A6640-605A-7AEB-A43A-E3FDB02A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23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3" descr="Dado de 6 lados 25 mm">
                <a:extLst>
                  <a:ext uri="{FF2B5EF4-FFF2-40B4-BE49-F238E27FC236}">
                    <a16:creationId xmlns:a16="http://schemas.microsoft.com/office/drawing/2014/main" id="{EB1800F7-8DFA-219F-F3B8-3F3A7EE10A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4141087"/>
                  </p:ext>
                </p:extLst>
              </p:nvPr>
            </p:nvGraphicFramePr>
            <p:xfrm rot="2760000">
              <a:off x="10356371" y="209975"/>
              <a:ext cx="1540460" cy="1592309"/>
            </p:xfrm>
            <a:graphic>
              <a:graphicData uri="http://schemas.microsoft.com/office/drawing/2017/model3d">
                <am3d:model3d r:embed="rId4">
                  <am3d:spPr>
                    <a:xfrm rot="2760000">
                      <a:off x="0" y="0"/>
                      <a:ext cx="1540460" cy="159230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5016316" ay="360786" az="25839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3" descr="Dado de 6 lados 25 mm">
                <a:extLst>
                  <a:ext uri="{FF2B5EF4-FFF2-40B4-BE49-F238E27FC236}">
                    <a16:creationId xmlns:a16="http://schemas.microsoft.com/office/drawing/2014/main" id="{EB1800F7-8DFA-219F-F3B8-3F3A7EE10A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760000">
                <a:off x="10356371" y="209975"/>
                <a:ext cx="1540460" cy="15923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give_up">
            <a:hlinkClick r:id="" action="ppaction://media"/>
            <a:extLst>
              <a:ext uri="{FF2B5EF4-FFF2-40B4-BE49-F238E27FC236}">
                <a16:creationId xmlns:a16="http://schemas.microsoft.com/office/drawing/2014/main" id="{EEA276EC-2823-95F5-DE5F-53EF22A786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5502" y="1690688"/>
            <a:ext cx="8070631" cy="453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02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FD81-B9B5-1A88-FFE6-E49D65D9F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49A8A6-70B5-1623-DA9E-D628C351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4D00EDCD-D57C-6933-F9EF-100143BB78B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4D00EDCD-D57C-6933-F9EF-100143BB78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29E282F-8EA3-BA81-2C88-3C0DC6045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24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D05D44A3-B556-ED77-0551-C3F665391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4030681"/>
            <a:ext cx="6545943" cy="1322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800">
                <a:solidFill>
                  <a:srgbClr val="6B63A4"/>
                </a:solidFill>
                <a:latin typeface="Roboto Black"/>
                <a:ea typeface="Roboto Black"/>
                <a:cs typeface="Roboto Black"/>
              </a:rPr>
              <a:t>Complementary</a:t>
            </a:r>
            <a:endParaRPr lang="en-US"/>
          </a:p>
          <a:p>
            <a:pPr marL="0" indent="0">
              <a:buNone/>
            </a:pPr>
            <a:endParaRPr lang="en-GB" sz="4800">
              <a:solidFill>
                <a:srgbClr val="6B63A4"/>
              </a:solidFill>
              <a:latin typeface="Roboto Black"/>
              <a:ea typeface="Roboto Black"/>
              <a:cs typeface="Roboto Black"/>
            </a:endParaRPr>
          </a:p>
        </p:txBody>
      </p:sp>
      <p:sp>
        <p:nvSpPr>
          <p:cNvPr id="4" name="Marcador de Posição de Conteúdo 11">
            <a:extLst>
              <a:ext uri="{FF2B5EF4-FFF2-40B4-BE49-F238E27FC236}">
                <a16:creationId xmlns:a16="http://schemas.microsoft.com/office/drawing/2014/main" id="{EF1C4230-89C5-DA35-49DC-132348F4534E}"/>
              </a:ext>
            </a:extLst>
          </p:cNvPr>
          <p:cNvSpPr txBox="1">
            <a:spLocks/>
          </p:cNvSpPr>
          <p:nvPr/>
        </p:nvSpPr>
        <p:spPr>
          <a:xfrm>
            <a:off x="1066799" y="2920338"/>
            <a:ext cx="6545943" cy="13221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Fusion</a:t>
            </a:r>
            <a:endParaRPr lang="en-GB" sz="96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4270584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/>
          <a:lstStyle/>
          <a:p>
            <a:r>
              <a:rPr lang="en-GB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Help + List of Colours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25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0533152"/>
                  </p:ext>
                </p:extLst>
              </p:nvPr>
            </p:nvGraphicFramePr>
            <p:xfrm>
              <a:off x="10246267" y="473577"/>
              <a:ext cx="1107533" cy="11086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07533" cy="110865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7828235" ay="5335927" az="-7828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6267" y="473577"/>
                <a:ext cx="1107533" cy="1108654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help_list_colors_complementar">
            <a:hlinkClick r:id="" action="ppaction://media"/>
            <a:extLst>
              <a:ext uri="{FF2B5EF4-FFF2-40B4-BE49-F238E27FC236}">
                <a16:creationId xmlns:a16="http://schemas.microsoft.com/office/drawing/2014/main" id="{A5733911-50CA-FB48-936A-927B5B577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31511" y="1582231"/>
            <a:ext cx="7899332" cy="444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5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8092A-B9FC-5AD8-5A39-8C1439E05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EFD753-9832-07D8-F603-35C1AB7DD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/>
          <a:lstStyle/>
          <a:p>
            <a:r>
              <a:rPr lang="en-GB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Help + Game Information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D093D6A-2BFA-C8E9-0A38-18E19B413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26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F108810B-83DD-F78F-4F05-62B2F39FDE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7467297"/>
                  </p:ext>
                </p:extLst>
              </p:nvPr>
            </p:nvGraphicFramePr>
            <p:xfrm>
              <a:off x="10450395" y="405224"/>
              <a:ext cx="1200017" cy="11582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00017" cy="115827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3417" ay="-537061" az="-107896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F108810B-83DD-F78F-4F05-62B2F39FDE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450395" y="405224"/>
                <a:ext cx="1200017" cy="1158272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help_game_info_complementar">
            <a:hlinkClick r:id="" action="ppaction://media"/>
            <a:extLst>
              <a:ext uri="{FF2B5EF4-FFF2-40B4-BE49-F238E27FC236}">
                <a16:creationId xmlns:a16="http://schemas.microsoft.com/office/drawing/2014/main" id="{8011330F-FB1C-117F-9B9A-325AA827DA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3424" y="1556656"/>
            <a:ext cx="8174264" cy="463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328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7C154-6126-86D5-1604-66B193F7A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EBC783-E9F3-A053-68FC-5B2381BF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/>
          <a:lstStyle/>
          <a:p>
            <a:r>
              <a:rPr lang="en-GB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Roll Dice and Buy House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220BF602-D646-7C22-6666-5FA401565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27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D8DC342B-C92B-4E0C-7861-7765E33DD81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3796151"/>
                  </p:ext>
                </p:extLst>
              </p:nvPr>
            </p:nvGraphicFramePr>
            <p:xfrm>
              <a:off x="10027138" y="238654"/>
              <a:ext cx="1545787" cy="15784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45787" cy="157849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2063" ay="-243575" az="-277939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D8DC342B-C92B-4E0C-7861-7765E33DD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7138" y="238654"/>
                <a:ext cx="1545787" cy="1578496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2024-01-12 02-30-45">
            <a:hlinkClick r:id="" action="ppaction://media"/>
            <a:extLst>
              <a:ext uri="{FF2B5EF4-FFF2-40B4-BE49-F238E27FC236}">
                <a16:creationId xmlns:a16="http://schemas.microsoft.com/office/drawing/2014/main" id="{1707C249-E4B1-1CA8-10B6-35952D661B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7853" y="1719942"/>
            <a:ext cx="8076293" cy="458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389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 dirty="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Completed The Best Move 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28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8E1EC7D4-B91E-993B-9717-8FA81667A95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029800" y="231746"/>
              <a:ext cx="1540460" cy="159230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40460" cy="159230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5016316" ay="360786" az="25839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8E1EC7D4-B91E-993B-9717-8FA81667A9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9800" y="231746"/>
                <a:ext cx="1540460" cy="1592309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2024-01-12-02-59-18_saYfGKuv">
            <a:hlinkClick r:id="" action="ppaction://media"/>
            <a:extLst>
              <a:ext uri="{FF2B5EF4-FFF2-40B4-BE49-F238E27FC236}">
                <a16:creationId xmlns:a16="http://schemas.microsoft.com/office/drawing/2014/main" id="{85A1A7F7-BD4E-9843-DD12-2E11034C9E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9252" y="1534886"/>
            <a:ext cx="8522608" cy="482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53490-B894-EF2A-6444-EF9E92888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4C322-69A7-EDCE-942E-DAE2AAF20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Completed The Best Move 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FC8DCB23-0311-D7A2-A321-900B6913A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29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8A9C0754-CBD1-A0E6-A526-13228E5498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68396500"/>
                  </p:ext>
                </p:extLst>
              </p:nvPr>
            </p:nvGraphicFramePr>
            <p:xfrm rot="2640000">
              <a:off x="10029800" y="231746"/>
              <a:ext cx="1540460" cy="1592309"/>
            </p:xfrm>
            <a:graphic>
              <a:graphicData uri="http://schemas.microsoft.com/office/drawing/2017/model3d">
                <am3d:model3d r:embed="rId4">
                  <am3d:spPr>
                    <a:xfrm rot="2640000">
                      <a:off x="0" y="0"/>
                      <a:ext cx="1540460" cy="159230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5016316" ay="360786" az="25839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3" descr="Dado de 6 lados 25 mm">
                <a:extLst>
                  <a:ext uri="{FF2B5EF4-FFF2-40B4-BE49-F238E27FC236}">
                    <a16:creationId xmlns:a16="http://schemas.microsoft.com/office/drawing/2014/main" id="{8A9C0754-CBD1-A0E6-A526-13228E5498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640000">
                <a:off x="10029800" y="231746"/>
                <a:ext cx="1540460" cy="1592309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best-completed_udHy5P7r">
            <a:hlinkClick r:id="" action="ppaction://media"/>
            <a:extLst>
              <a:ext uri="{FF2B5EF4-FFF2-40B4-BE49-F238E27FC236}">
                <a16:creationId xmlns:a16="http://schemas.microsoft.com/office/drawing/2014/main" id="{B6BD4212-0922-42B4-4510-5DCC0181D7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03425" y="1685144"/>
            <a:ext cx="8185150" cy="462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43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3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1892"/>
            <a:ext cx="5181600" cy="7092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52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Application</a:t>
            </a: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Picture 2" descr="Richup.io - Play Monopoly Online on Kevin Games">
            <a:extLst>
              <a:ext uri="{FF2B5EF4-FFF2-40B4-BE49-F238E27FC236}">
                <a16:creationId xmlns:a16="http://schemas.microsoft.com/office/drawing/2014/main" id="{2CAD3D6F-FA3C-4842-46A9-E7676726D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618" r="1874" b="1724"/>
          <a:stretch/>
        </p:blipFill>
        <p:spPr bwMode="auto">
          <a:xfrm>
            <a:off x="6640194" y="1484783"/>
            <a:ext cx="4360244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FFAB961-D0D9-8CBF-DAD8-6DFA91E814B1}"/>
              </a:ext>
            </a:extLst>
          </p:cNvPr>
          <p:cNvSpPr txBox="1"/>
          <p:nvPr/>
        </p:nvSpPr>
        <p:spPr>
          <a:xfrm>
            <a:off x="914400" y="1484783"/>
            <a:ext cx="536089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Richup.io is a free online alternative to the classic board game Monopoly.</a:t>
            </a:r>
          </a:p>
          <a:p>
            <a:endParaRPr lang="en-GB" sz="20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Roll Dices</a:t>
            </a:r>
          </a:p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Buy Houses</a:t>
            </a:r>
          </a:p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Trade with other players</a:t>
            </a:r>
          </a:p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Customize player’s character</a:t>
            </a:r>
          </a:p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Check House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40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Full Colours Interaction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30</a:t>
            </a:fld>
            <a:endParaRPr lang="en-GB"/>
          </a:p>
        </p:txBody>
      </p:sp>
      <p:pic>
        <p:nvPicPr>
          <p:cNvPr id="6" name="select-color-complementar_TzGVJRAh">
            <a:hlinkClick r:id="" action="ppaction://media"/>
            <a:extLst>
              <a:ext uri="{FF2B5EF4-FFF2-40B4-BE49-F238E27FC236}">
                <a16:creationId xmlns:a16="http://schemas.microsoft.com/office/drawing/2014/main" id="{71485BC4-1F95-F890-3CEB-6B61AAA1E1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2910" y="1687285"/>
            <a:ext cx="7706178" cy="4354286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6A691A6E-A1AC-C6A0-6D00-AA0DD81AB28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55771545"/>
                  </p:ext>
                </p:extLst>
              </p:nvPr>
            </p:nvGraphicFramePr>
            <p:xfrm rot="2640000">
              <a:off x="10238892" y="459159"/>
              <a:ext cx="1122275" cy="1137482"/>
            </p:xfrm>
            <a:graphic>
              <a:graphicData uri="http://schemas.microsoft.com/office/drawing/2017/model3d">
                <am3d:model3d r:embed="rId5">
                  <am3d:spPr>
                    <a:xfrm rot="2640000">
                      <a:off x="0" y="0"/>
                      <a:ext cx="1122275" cy="113748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175478" ay="-56913" az="2885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975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6A691A6E-A1AC-C6A0-6D00-AA0DD81AB28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2640000">
                <a:off x="10238892" y="459159"/>
                <a:ext cx="1122275" cy="11374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141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31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71372"/>
            <a:ext cx="5181600" cy="3848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Application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Scenario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Gestures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Implementation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Limitations</a:t>
            </a:r>
          </a:p>
          <a:p>
            <a:pPr marL="0" indent="0">
              <a:buNone/>
            </a:pP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6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32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1892"/>
            <a:ext cx="5181600" cy="709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Implementation</a:t>
            </a:r>
          </a:p>
        </p:txBody>
      </p:sp>
      <p:pic>
        <p:nvPicPr>
          <p:cNvPr id="17" name="Imagem 16" descr="Uma imagem com texto, captura de ecrã, diagrama&#10;&#10;Descrição gerada automaticamente">
            <a:extLst>
              <a:ext uri="{FF2B5EF4-FFF2-40B4-BE49-F238E27FC236}">
                <a16:creationId xmlns:a16="http://schemas.microsoft.com/office/drawing/2014/main" id="{BA84D0B1-3B24-A27D-EEA5-0BDC7B775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69" y="2073173"/>
            <a:ext cx="9834461" cy="38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1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33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71372"/>
            <a:ext cx="5181600" cy="3848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Application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Scenario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Gestures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Implementation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Limitations</a:t>
            </a:r>
          </a:p>
          <a:p>
            <a:pPr marL="0" indent="0">
              <a:buNone/>
            </a:pP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33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34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1892"/>
            <a:ext cx="5181600" cy="709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Limitations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B5A9FDA-3700-2B00-49DD-8B4FCFEDC5A7}"/>
              </a:ext>
            </a:extLst>
          </p:cNvPr>
          <p:cNvSpPr txBox="1"/>
          <p:nvPr/>
        </p:nvSpPr>
        <p:spPr>
          <a:xfrm>
            <a:off x="674823" y="2587869"/>
            <a:ext cx="60814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main challenge was the recording in different places.</a:t>
            </a:r>
          </a:p>
          <a:p>
            <a:r>
              <a:rPr lang="en-GB" sz="2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 with a reasonable number of examples and the use of negative examples, the Kinect struggled to identify some gestures</a:t>
            </a:r>
            <a:endParaRPr lang="en-GB" sz="24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Picture 2" descr="Richup.io - Play Monopoly Online on Kevin Games">
            <a:extLst>
              <a:ext uri="{FF2B5EF4-FFF2-40B4-BE49-F238E27FC236}">
                <a16:creationId xmlns:a16="http://schemas.microsoft.com/office/drawing/2014/main" id="{6AA4EB3C-88D0-761F-E1D7-4D0B2084C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618" r="1874" b="1724"/>
          <a:stretch/>
        </p:blipFill>
        <p:spPr bwMode="auto">
          <a:xfrm>
            <a:off x="6640194" y="1484783"/>
            <a:ext cx="4360244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82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BC8B3-F7F6-C6EA-B8B0-2BD496F7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6947" y="2861840"/>
            <a:ext cx="5031109" cy="1267397"/>
          </a:xfrm>
        </p:spPr>
        <p:txBody>
          <a:bodyPr>
            <a:normAutofit/>
          </a:bodyPr>
          <a:lstStyle/>
          <a:p>
            <a:pPr algn="l"/>
            <a:r>
              <a:rPr lang="en-GB" sz="8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Live Demo</a:t>
            </a:r>
            <a:endParaRPr lang="en-GB" sz="8000">
              <a:solidFill>
                <a:srgbClr val="6B63A4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36D236BD-EE5C-9FD8-B337-F1E1CA2F14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5385" y="2255551"/>
              <a:ext cx="2117558" cy="2346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17558" cy="234689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1723147" ay="3063881" az="13850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5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36D236BD-EE5C-9FD8-B337-F1E1CA2F1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385" y="2255551"/>
                <a:ext cx="2117558" cy="2346897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EI| DETI| UA">
            <a:extLst>
              <a:ext uri="{FF2B5EF4-FFF2-40B4-BE49-F238E27FC236}">
                <a16:creationId xmlns:a16="http://schemas.microsoft.com/office/drawing/2014/main" id="{D285D9CB-5267-0CEF-8E74-98A72352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943" y="203200"/>
            <a:ext cx="4005943" cy="73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88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4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71372"/>
            <a:ext cx="5181600" cy="3848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Application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Scenario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Fusion</a:t>
            </a: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</a:endParaRP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Implementation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Limitations</a:t>
            </a:r>
          </a:p>
          <a:p>
            <a:pPr marL="0" indent="0">
              <a:buNone/>
            </a:pP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1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5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1892"/>
            <a:ext cx="5181600" cy="7092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52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Scenario</a:t>
            </a: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870A25-3A7D-9191-8D9D-913AD3572BF4}"/>
              </a:ext>
            </a:extLst>
          </p:cNvPr>
          <p:cNvSpPr txBox="1"/>
          <p:nvPr/>
        </p:nvSpPr>
        <p:spPr>
          <a:xfrm>
            <a:off x="914400" y="1706800"/>
            <a:ext cx="10439400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>
                <a:solidFill>
                  <a:srgbClr val="B1B2F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#1: Rolling the Dice</a:t>
            </a:r>
          </a:p>
          <a:p>
            <a:pPr algn="l"/>
            <a:endParaRPr lang="en-US" sz="3200" b="1" i="0">
              <a:solidFill>
                <a:srgbClr val="B1B2F2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Given</a:t>
            </a:r>
            <a:r>
              <a:rPr lang="en-US" sz="2800" b="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 player is ready to take their turn</a:t>
            </a: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en-US" sz="2800" b="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the player performs a swiping gesture over the device’s sensor</a:t>
            </a: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Then</a:t>
            </a:r>
            <a:r>
              <a:rPr lang="en-US" sz="2800" b="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the game should recognize this gesture as a dice roll and make the move</a:t>
            </a:r>
          </a:p>
        </p:txBody>
      </p:sp>
    </p:spTree>
    <p:extLst>
      <p:ext uri="{BB962C8B-B14F-4D97-AF65-F5344CB8AC3E}">
        <p14:creationId xmlns:p14="http://schemas.microsoft.com/office/powerpoint/2010/main" val="378927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6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1892"/>
            <a:ext cx="5181600" cy="7092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52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Scenario</a:t>
            </a: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870A25-3A7D-9191-8D9D-913AD3572BF4}"/>
              </a:ext>
            </a:extLst>
          </p:cNvPr>
          <p:cNvSpPr txBox="1"/>
          <p:nvPr/>
        </p:nvSpPr>
        <p:spPr>
          <a:xfrm>
            <a:off x="914400" y="1706800"/>
            <a:ext cx="10439400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>
                <a:solidFill>
                  <a:srgbClr val="B1B2F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#2: Buying a Property</a:t>
            </a:r>
          </a:p>
          <a:p>
            <a:pPr algn="l"/>
            <a:endParaRPr lang="en-US" sz="3200" b="1" i="0">
              <a:solidFill>
                <a:srgbClr val="B1B2F2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Given </a:t>
            </a:r>
            <a:r>
              <a:rPr lang="en-US" sz="280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 player lands on an unowned property,</a:t>
            </a: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 </a:t>
            </a:r>
            <a:r>
              <a:rPr lang="en-US" sz="280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player makes a tapping gesture over an hand from another</a:t>
            </a: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Then </a:t>
            </a:r>
            <a:r>
              <a:rPr lang="en-US" sz="280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 should be recognized as an intent to buy the property and deduct the property cost from the player's game currency.</a:t>
            </a:r>
          </a:p>
        </p:txBody>
      </p:sp>
    </p:spTree>
    <p:extLst>
      <p:ext uri="{BB962C8B-B14F-4D97-AF65-F5344CB8AC3E}">
        <p14:creationId xmlns:p14="http://schemas.microsoft.com/office/powerpoint/2010/main" val="116445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7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71372"/>
            <a:ext cx="5181600" cy="384811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Application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Scenario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Fusion</a:t>
            </a: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</a:endParaRP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Implementation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Limitations</a:t>
            </a:r>
          </a:p>
          <a:p>
            <a:pPr marL="0" indent="0">
              <a:buNone/>
            </a:pP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7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8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2767938"/>
            <a:ext cx="6545943" cy="132212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GB" sz="96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Fusion</a:t>
            </a:r>
            <a:endParaRPr lang="en-GB" sz="96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258081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C4E-2178-0F28-2111-A3FDAD13A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82B4B9-0ECA-6F23-C20E-1FB3C79DF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F9A54CF9-07D4-F2DE-FD2D-9BE77861945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F9A54CF9-07D4-F2DE-FD2D-9BE7786194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CC1A1AD-A6BB-6846-AE21-31540A095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dirty="0" smtClean="0"/>
              <a:t>9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6301BEDC-9676-E882-7DF2-F8E5284C3B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4030681"/>
            <a:ext cx="6545943" cy="13221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sz="4800">
                <a:solidFill>
                  <a:srgbClr val="6B63A4"/>
                </a:solidFill>
                <a:latin typeface="Roboto Black"/>
                <a:ea typeface="Roboto Black"/>
                <a:cs typeface="Roboto Black"/>
              </a:rPr>
              <a:t>Single</a:t>
            </a:r>
          </a:p>
          <a:p>
            <a:pPr marL="0" indent="0">
              <a:buNone/>
            </a:pPr>
            <a:endParaRPr lang="en-GB" sz="4800">
              <a:solidFill>
                <a:srgbClr val="6B63A4"/>
              </a:solidFill>
              <a:latin typeface="Roboto Black"/>
              <a:ea typeface="Roboto Black"/>
              <a:cs typeface="Roboto Black"/>
            </a:endParaRPr>
          </a:p>
        </p:txBody>
      </p:sp>
      <p:sp>
        <p:nvSpPr>
          <p:cNvPr id="4" name="Marcador de Posição de Conteúdo 11">
            <a:extLst>
              <a:ext uri="{FF2B5EF4-FFF2-40B4-BE49-F238E27FC236}">
                <a16:creationId xmlns:a16="http://schemas.microsoft.com/office/drawing/2014/main" id="{3FE30A29-E66C-8A6F-8CBA-41EA3EE4A28A}"/>
              </a:ext>
            </a:extLst>
          </p:cNvPr>
          <p:cNvSpPr txBox="1">
            <a:spLocks/>
          </p:cNvSpPr>
          <p:nvPr/>
        </p:nvSpPr>
        <p:spPr>
          <a:xfrm>
            <a:off x="1066799" y="2920338"/>
            <a:ext cx="6545943" cy="132212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Fusion</a:t>
            </a:r>
            <a:endParaRPr lang="en-GB" sz="96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  <a:cs typeface="Roboto Black"/>
            </a:endParaRPr>
          </a:p>
        </p:txBody>
      </p:sp>
    </p:spTree>
    <p:extLst>
      <p:ext uri="{BB962C8B-B14F-4D97-AF65-F5344CB8AC3E}">
        <p14:creationId xmlns:p14="http://schemas.microsoft.com/office/powerpoint/2010/main" val="3954219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2EB115EDAC3C4D87753C0DADDEE1E2" ma:contentTypeVersion="16" ma:contentTypeDescription="Create a new document." ma:contentTypeScope="" ma:versionID="da221d68166ea308ba15c132a0235d58">
  <xsd:schema xmlns:xsd="http://www.w3.org/2001/XMLSchema" xmlns:xs="http://www.w3.org/2001/XMLSchema" xmlns:p="http://schemas.microsoft.com/office/2006/metadata/properties" xmlns:ns3="fa69ad35-0df5-4046-bb69-8396cd9e0af2" xmlns:ns4="6b5d30d8-8670-4c5f-ac6b-752af116e5b0" targetNamespace="http://schemas.microsoft.com/office/2006/metadata/properties" ma:root="true" ma:fieldsID="99e8be7d09843ccaf609221dcdfe86df" ns3:_="" ns4:_="">
    <xsd:import namespace="fa69ad35-0df5-4046-bb69-8396cd9e0af2"/>
    <xsd:import namespace="6b5d30d8-8670-4c5f-ac6b-752af116e5b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9ad35-0df5-4046-bb69-8396cd9e0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5d30d8-8670-4c5f-ac6b-752af116e5b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a69ad35-0df5-4046-bb69-8396cd9e0af2" xsi:nil="true"/>
  </documentManagement>
</p:properties>
</file>

<file path=customXml/itemProps1.xml><?xml version="1.0" encoding="utf-8"?>
<ds:datastoreItem xmlns:ds="http://schemas.openxmlformats.org/officeDocument/2006/customXml" ds:itemID="{DC78BD59-1A6D-4A75-859D-7BECFEDAD0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0A4545-FDC3-4E10-83E6-B5341ACE25E7}">
  <ds:schemaRefs>
    <ds:schemaRef ds:uri="6b5d30d8-8670-4c5f-ac6b-752af116e5b0"/>
    <ds:schemaRef ds:uri="fa69ad35-0df5-4046-bb69-8396cd9e0a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0C946F1-F180-4440-B058-EAD29FCC4814}">
  <ds:schemaRefs>
    <ds:schemaRef ds:uri="http://purl.org/dc/elements/1.1/"/>
    <ds:schemaRef ds:uri="http://www.w3.org/XML/1998/namespace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6b5d30d8-8670-4c5f-ac6b-752af116e5b0"/>
    <ds:schemaRef ds:uri="fa69ad35-0df5-4046-bb69-8396cd9e0af2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353</Words>
  <Application>Microsoft Office PowerPoint</Application>
  <PresentationFormat>Ecrã Panorâmico</PresentationFormat>
  <Paragraphs>128</Paragraphs>
  <Slides>35</Slides>
  <Notes>0</Notes>
  <HiddenSlides>0</HiddenSlides>
  <MMClips>19</MMClips>
  <ScaleCrop>false</ScaleCrop>
  <HeadingPairs>
    <vt:vector size="6" baseType="variant">
      <vt:variant>
        <vt:lpstr>Tipos de letra usados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35</vt:i4>
      </vt:variant>
    </vt:vector>
  </HeadingPairs>
  <TitlesOfParts>
    <vt:vector size="44" baseType="lpstr">
      <vt:lpstr>Arial</vt:lpstr>
      <vt:lpstr>Calibri</vt:lpstr>
      <vt:lpstr>Calibri Light</vt:lpstr>
      <vt:lpstr>Roboto</vt:lpstr>
      <vt:lpstr>Roboto Black</vt:lpstr>
      <vt:lpstr>Roboto Light</vt:lpstr>
      <vt:lpstr>Roboto Medium</vt:lpstr>
      <vt:lpstr>Roboto Thin</vt:lpstr>
      <vt:lpstr>Tema do Office</vt:lpstr>
      <vt:lpstr>RichUp.io</vt:lpstr>
      <vt:lpstr>RichUp.io</vt:lpstr>
      <vt:lpstr>RichUp.io</vt:lpstr>
      <vt:lpstr>RichUp.io</vt:lpstr>
      <vt:lpstr>RichUp.io</vt:lpstr>
      <vt:lpstr>RichUp.io</vt:lpstr>
      <vt:lpstr>RichUp.io</vt:lpstr>
      <vt:lpstr>RichUp.io</vt:lpstr>
      <vt:lpstr>RichUp.io</vt:lpstr>
      <vt:lpstr>Select - Gesture</vt:lpstr>
      <vt:lpstr>Select - Gesture</vt:lpstr>
      <vt:lpstr>Choose Colour - Voice</vt:lpstr>
      <vt:lpstr>List of Colours - Voice</vt:lpstr>
      <vt:lpstr>Game Information - Voice</vt:lpstr>
      <vt:lpstr>RichUp.io</vt:lpstr>
      <vt:lpstr>Roll Dice - Gesture</vt:lpstr>
      <vt:lpstr>Roll Dice - Voice</vt:lpstr>
      <vt:lpstr>Buy House - Gesture</vt:lpstr>
      <vt:lpstr>Buy House - Voice</vt:lpstr>
      <vt:lpstr>End Turn - Gesture</vt:lpstr>
      <vt:lpstr>End Turn - Voice</vt:lpstr>
      <vt:lpstr>Give Up - Gesture</vt:lpstr>
      <vt:lpstr>Give Up - Voice</vt:lpstr>
      <vt:lpstr>RichUp.io</vt:lpstr>
      <vt:lpstr>Help + List of Colours</vt:lpstr>
      <vt:lpstr>Help + Game Information</vt:lpstr>
      <vt:lpstr>Roll Dice and Buy House</vt:lpstr>
      <vt:lpstr>Completed The Best Move </vt:lpstr>
      <vt:lpstr>Completed The Best Move </vt:lpstr>
      <vt:lpstr>Full Colours Interaction</vt:lpstr>
      <vt:lpstr>RichUp.io</vt:lpstr>
      <vt:lpstr>RichUp.io</vt:lpstr>
      <vt:lpstr>RichUp.io</vt:lpstr>
      <vt:lpstr>RichUp.io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RichUp.io</dc:title>
  <dc:creator>Vicente Barros</dc:creator>
  <cp:lastModifiedBy>Vicente Barros</cp:lastModifiedBy>
  <cp:revision>6</cp:revision>
  <dcterms:created xsi:type="dcterms:W3CDTF">2023-12-21T23:37:40Z</dcterms:created>
  <dcterms:modified xsi:type="dcterms:W3CDTF">2024-01-12T16:05:30Z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0x010100EA2EB115EDAC3C4D87753C0DADDEE1E2</vt:lpwstr>
  </property>
</Properties>
</file>